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144816F-6D0A-498C-9B7B-1837AEF9BB66}">
  <a:tblStyle styleId="{6144816F-6D0A-498C-9B7B-1837AEF9BB6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9b6438863_1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49b6438863_1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49b6438863_1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9b6438863_1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9b6438863_1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g49b6438863_1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9b6438863_1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9b6438863_1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49b6438863_1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9b6438863_1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9b6438863_10_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49b6438863_10_2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49b6438863_11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9b6438863_11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49b6438863_11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9b6438863_11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9b6438863_11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49b6438863_11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4400"/>
              <a:buFont typeface="Arial"/>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SzPts val="3200"/>
              <a:buNone/>
              <a:defRPr>
                <a:solidFill>
                  <a:srgbClr val="888888"/>
                </a:solidFill>
              </a:defRPr>
            </a:lvl1pPr>
            <a:lvl2pPr lvl="1" algn="ctr">
              <a:spcBef>
                <a:spcPts val="560"/>
              </a:spcBef>
              <a:spcAft>
                <a:spcPts val="0"/>
              </a:spcAft>
              <a:buSzPts val="2800"/>
              <a:buNone/>
              <a:defRPr>
                <a:solidFill>
                  <a:srgbClr val="888888"/>
                </a:solidFill>
              </a:defRPr>
            </a:lvl2pPr>
            <a:lvl3pPr lvl="2" algn="ctr">
              <a:spcBef>
                <a:spcPts val="480"/>
              </a:spcBef>
              <a:spcAft>
                <a:spcPts val="0"/>
              </a:spcAft>
              <a:buSzPts val="2400"/>
              <a:buNone/>
              <a:defRPr>
                <a:solidFill>
                  <a:srgbClr val="888888"/>
                </a:solidFill>
              </a:defRPr>
            </a:lvl3pPr>
            <a:lvl4pPr lvl="3" algn="ctr">
              <a:spcBef>
                <a:spcPts val="400"/>
              </a:spcBef>
              <a:spcAft>
                <a:spcPts val="0"/>
              </a:spcAft>
              <a:buSzPts val="2000"/>
              <a:buNone/>
              <a:defRPr>
                <a:solidFill>
                  <a:srgbClr val="888888"/>
                </a:solidFill>
              </a:defRPr>
            </a:lvl4pPr>
            <a:lvl5pPr lvl="4" algn="ctr">
              <a:spcBef>
                <a:spcPts val="4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0" name="Google Shape;20;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3" name="Shape 73"/>
        <p:cNvGrpSpPr/>
        <p:nvPr/>
      </p:nvGrpSpPr>
      <p:grpSpPr>
        <a:xfrm>
          <a:off x="0" y="0"/>
          <a:ext cx="0" cy="0"/>
          <a:chOff x="0" y="0"/>
          <a:chExt cx="0" cy="0"/>
        </a:xfrm>
      </p:grpSpPr>
      <p:sp>
        <p:nvSpPr>
          <p:cNvPr id="74" name="Google Shape;74;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1"/>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6" name="Google Shape;76;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12"/>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2"/>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4" name="Google Shape;8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ext, and Content" type="txAndObj">
  <p:cSld name="TEXT_AND_OBJECT">
    <p:spTree>
      <p:nvGrpSpPr>
        <p:cNvPr id="85" name="Shape 85"/>
        <p:cNvGrpSpPr/>
        <p:nvPr/>
      </p:nvGrpSpPr>
      <p:grpSpPr>
        <a:xfrm>
          <a:off x="0" y="0"/>
          <a:ext cx="0" cy="0"/>
          <a:chOff x="0" y="0"/>
          <a:chExt cx="0" cy="0"/>
        </a:xfrm>
      </p:grpSpPr>
      <p:sp>
        <p:nvSpPr>
          <p:cNvPr id="86" name="Google Shape;86;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8" name="Google Shape;88;p1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9" name="Google Shape;89;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1" type="ftr"/>
          </p:nvPr>
        </p:nvSpPr>
        <p:spPr>
          <a:xfrm>
            <a:off x="3124200" y="6245225"/>
            <a:ext cx="2895600" cy="47625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1" name="Google Shape;91;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Arial"/>
                <a:ea typeface="Arial"/>
                <a:cs typeface="Arial"/>
                <a:sym typeface="Arial"/>
              </a:defRPr>
            </a:lvl1pPr>
            <a:lvl2pPr indent="0" lvl="1" marL="0" marR="0" algn="r">
              <a:spcBef>
                <a:spcPts val="0"/>
              </a:spcBef>
              <a:buNone/>
              <a:defRPr b="0" i="0" sz="1200" u="none" cap="none" strike="noStrike">
                <a:solidFill>
                  <a:srgbClr val="888888"/>
                </a:solidFill>
                <a:latin typeface="Arial"/>
                <a:ea typeface="Arial"/>
                <a:cs typeface="Arial"/>
                <a:sym typeface="Arial"/>
              </a:defRPr>
            </a:lvl2pPr>
            <a:lvl3pPr indent="0" lvl="2" marL="0" marR="0" algn="r">
              <a:spcBef>
                <a:spcPts val="0"/>
              </a:spcBef>
              <a:buNone/>
              <a:defRPr b="0" i="0" sz="1200" u="none" cap="none" strike="noStrike">
                <a:solidFill>
                  <a:srgbClr val="888888"/>
                </a:solidFill>
                <a:latin typeface="Arial"/>
                <a:ea typeface="Arial"/>
                <a:cs typeface="Arial"/>
                <a:sym typeface="Arial"/>
              </a:defRPr>
            </a:lvl3pPr>
            <a:lvl4pPr indent="0" lvl="3" marL="0" marR="0" algn="r">
              <a:spcBef>
                <a:spcPts val="0"/>
              </a:spcBef>
              <a:buNone/>
              <a:defRPr b="0" i="0" sz="1200" u="none" cap="none" strike="noStrike">
                <a:solidFill>
                  <a:srgbClr val="888888"/>
                </a:solidFill>
                <a:latin typeface="Arial"/>
                <a:ea typeface="Arial"/>
                <a:cs typeface="Arial"/>
                <a:sym typeface="Arial"/>
              </a:defRPr>
            </a:lvl4pPr>
            <a:lvl5pPr indent="0" lvl="4" marL="0" marR="0" algn="r">
              <a:spcBef>
                <a:spcPts val="0"/>
              </a:spcBef>
              <a:buNone/>
              <a:defRPr b="0" i="0" sz="1200" u="none" cap="none" strike="noStrike">
                <a:solidFill>
                  <a:srgbClr val="888888"/>
                </a:solidFill>
                <a:latin typeface="Arial"/>
                <a:ea typeface="Arial"/>
                <a:cs typeface="Arial"/>
                <a:sym typeface="Arial"/>
              </a:defRPr>
            </a:lvl5pPr>
            <a:lvl6pPr indent="0" lvl="5" marL="0" marR="0" algn="r">
              <a:spcBef>
                <a:spcPts val="0"/>
              </a:spcBef>
              <a:buNone/>
              <a:defRPr b="0" i="0" sz="1200" u="none" cap="none" strike="noStrike">
                <a:solidFill>
                  <a:srgbClr val="888888"/>
                </a:solidFill>
                <a:latin typeface="Arial"/>
                <a:ea typeface="Arial"/>
                <a:cs typeface="Arial"/>
                <a:sym typeface="Arial"/>
              </a:defRPr>
            </a:lvl6pPr>
            <a:lvl7pPr indent="0" lvl="6" marL="0" marR="0" algn="r">
              <a:spcBef>
                <a:spcPts val="0"/>
              </a:spcBef>
              <a:buNone/>
              <a:defRPr b="0" i="0" sz="1200" u="none" cap="none" strike="noStrike">
                <a:solidFill>
                  <a:srgbClr val="888888"/>
                </a:solidFill>
                <a:latin typeface="Arial"/>
                <a:ea typeface="Arial"/>
                <a:cs typeface="Arial"/>
                <a:sym typeface="Arial"/>
              </a:defRPr>
            </a:lvl7pPr>
            <a:lvl8pPr indent="0" lvl="7" marL="0" marR="0" algn="r">
              <a:spcBef>
                <a:spcPts val="0"/>
              </a:spcBef>
              <a:buNone/>
              <a:defRPr b="0" i="0" sz="1200" u="none" cap="none" strike="noStrike">
                <a:solidFill>
                  <a:srgbClr val="888888"/>
                </a:solidFill>
                <a:latin typeface="Arial"/>
                <a:ea typeface="Arial"/>
                <a:cs typeface="Arial"/>
                <a:sym typeface="Arial"/>
              </a:defRPr>
            </a:lvl8pPr>
            <a:lvl9pPr indent="0" lvl="8" marL="0" marR="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Title and Content">
    <p:spTree>
      <p:nvGrpSpPr>
        <p:cNvPr id="23" name="Shape 23"/>
        <p:cNvGrpSpPr/>
        <p:nvPr/>
      </p:nvGrpSpPr>
      <p:grpSpPr>
        <a:xfrm>
          <a:off x="0" y="0"/>
          <a:ext cx="0" cy="0"/>
          <a:chOff x="0" y="0"/>
          <a:chExt cx="0" cy="0"/>
        </a:xfrm>
      </p:grpSpPr>
      <p:sp>
        <p:nvSpPr>
          <p:cNvPr id="24" name="Google Shape;24;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5" name="Google Shape;25;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8" name="Shape 28"/>
        <p:cNvGrpSpPr/>
        <p:nvPr/>
      </p:nvGrpSpPr>
      <p:grpSpPr>
        <a:xfrm>
          <a:off x="0" y="0"/>
          <a:ext cx="0" cy="0"/>
          <a:chOff x="0" y="0"/>
          <a:chExt cx="0" cy="0"/>
        </a:xfrm>
      </p:grpSpPr>
      <p:sp>
        <p:nvSpPr>
          <p:cNvPr id="29" name="Google Shape;29;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lstStyle>
            <a:lvl1pPr lvl="0" algn="l">
              <a:spcBef>
                <a:spcPts val="0"/>
              </a:spcBef>
              <a:spcAft>
                <a:spcPts val="0"/>
              </a:spcAft>
              <a:buClr>
                <a:srgbClr val="31859B"/>
              </a:buClr>
              <a:buSzPts val="4000"/>
              <a:buFont typeface="Arial"/>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lstStyle>
            <a:lvl1pPr indent="-228600" lvl="0" marL="457200" algn="l">
              <a:spcBef>
                <a:spcPts val="400"/>
              </a:spcBef>
              <a:spcAft>
                <a:spcPts val="0"/>
              </a:spcAft>
              <a:buSzPts val="2000"/>
              <a:buNone/>
              <a:defRPr sz="2000">
                <a:solidFill>
                  <a:srgbClr val="888888"/>
                </a:solidFill>
              </a:defRPr>
            </a:lvl1pPr>
            <a:lvl2pPr indent="-228600" lvl="1" marL="914400" algn="l">
              <a:spcBef>
                <a:spcPts val="360"/>
              </a:spcBef>
              <a:spcAft>
                <a:spcPts val="0"/>
              </a:spcAft>
              <a:buSzPts val="1800"/>
              <a:buNone/>
              <a:defRPr sz="1800">
                <a:solidFill>
                  <a:srgbClr val="888888"/>
                </a:solidFill>
              </a:defRPr>
            </a:lvl2pPr>
            <a:lvl3pPr indent="-228600" lvl="2" marL="1371600" algn="l">
              <a:spcBef>
                <a:spcPts val="320"/>
              </a:spcBef>
              <a:spcAft>
                <a:spcPts val="0"/>
              </a:spcAft>
              <a:buSzPts val="1600"/>
              <a:buNone/>
              <a:defRPr sz="1600">
                <a:solidFill>
                  <a:srgbClr val="888888"/>
                </a:solidFill>
              </a:defRPr>
            </a:lvl3pPr>
            <a:lvl4pPr indent="-228600" lvl="3" marL="1828800" algn="l">
              <a:spcBef>
                <a:spcPts val="280"/>
              </a:spcBef>
              <a:spcAft>
                <a:spcPts val="0"/>
              </a:spcAft>
              <a:buSzPts val="1400"/>
              <a:buNone/>
              <a:defRPr sz="1400">
                <a:solidFill>
                  <a:srgbClr val="888888"/>
                </a:solidFill>
              </a:defRPr>
            </a:lvl4pPr>
            <a:lvl5pPr indent="-228600" lvl="4" marL="2286000" algn="l">
              <a:spcBef>
                <a:spcPts val="280"/>
              </a:spcBef>
              <a:spcAft>
                <a:spcPts val="0"/>
              </a:spcAft>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1" name="Google Shape;31;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 name="Google Shape;33;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4" name="Shape 34"/>
        <p:cNvGrpSpPr/>
        <p:nvPr/>
      </p:nvGrpSpPr>
      <p:grpSpPr>
        <a:xfrm>
          <a:off x="0" y="0"/>
          <a:ext cx="0" cy="0"/>
          <a:chOff x="0" y="0"/>
          <a:chExt cx="0" cy="0"/>
        </a:xfrm>
      </p:grpSpPr>
      <p:sp>
        <p:nvSpPr>
          <p:cNvPr id="35" name="Google Shape;35;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SzPts val="2800"/>
              <a:buChar char="•"/>
              <a:defRPr sz="2800"/>
            </a:lvl1pPr>
            <a:lvl2pPr indent="-381000" lvl="1" marL="914400" algn="l">
              <a:spcBef>
                <a:spcPts val="480"/>
              </a:spcBef>
              <a:spcAft>
                <a:spcPts val="0"/>
              </a:spcAft>
              <a:buSzPts val="2400"/>
              <a:buChar char="–"/>
              <a:defRPr sz="2400"/>
            </a:lvl2pPr>
            <a:lvl3pPr indent="-355600" lvl="2" marL="1371600" algn="l">
              <a:spcBef>
                <a:spcPts val="400"/>
              </a:spcBef>
              <a:spcAft>
                <a:spcPts val="0"/>
              </a:spcAft>
              <a:buSzPts val="2000"/>
              <a:buChar char="•"/>
              <a:defRPr sz="2000"/>
            </a:lvl3pPr>
            <a:lvl4pPr indent="-342900" lvl="3" marL="1828800" algn="l">
              <a:spcBef>
                <a:spcPts val="360"/>
              </a:spcBef>
              <a:spcAft>
                <a:spcPts val="0"/>
              </a:spcAft>
              <a:buSzPts val="180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SzPts val="2800"/>
              <a:buChar char="•"/>
              <a:defRPr sz="2800"/>
            </a:lvl1pPr>
            <a:lvl2pPr indent="-381000" lvl="1" marL="914400" algn="l">
              <a:spcBef>
                <a:spcPts val="480"/>
              </a:spcBef>
              <a:spcAft>
                <a:spcPts val="0"/>
              </a:spcAft>
              <a:buSzPts val="2400"/>
              <a:buChar char="–"/>
              <a:defRPr sz="2400"/>
            </a:lvl2pPr>
            <a:lvl3pPr indent="-355600" lvl="2" marL="1371600" algn="l">
              <a:spcBef>
                <a:spcPts val="400"/>
              </a:spcBef>
              <a:spcAft>
                <a:spcPts val="0"/>
              </a:spcAft>
              <a:buSzPts val="2000"/>
              <a:buChar char="•"/>
              <a:defRPr sz="2000"/>
            </a:lvl3pPr>
            <a:lvl4pPr indent="-342900" lvl="3" marL="1828800" algn="l">
              <a:spcBef>
                <a:spcPts val="360"/>
              </a:spcBef>
              <a:spcAft>
                <a:spcPts val="0"/>
              </a:spcAft>
              <a:buSzPts val="180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8" name="Google Shape;38;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0" name="Google Shape;40;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1" name="Shape 41"/>
        <p:cNvGrpSpPr/>
        <p:nvPr/>
      </p:nvGrpSpPr>
      <p:grpSpPr>
        <a:xfrm>
          <a:off x="0" y="0"/>
          <a:ext cx="0" cy="0"/>
          <a:chOff x="0" y="0"/>
          <a:chExt cx="0" cy="0"/>
        </a:xfrm>
      </p:grpSpPr>
      <p:sp>
        <p:nvSpPr>
          <p:cNvPr id="42" name="Google Shape;42;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SzPts val="2400"/>
              <a:buNone/>
              <a:defRPr b="1" sz="2400"/>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4" name="Google Shape;44;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5" name="Google Shape;45;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SzPts val="2400"/>
              <a:buNone/>
              <a:defRPr b="1" sz="2400"/>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6" name="Google Shape;46;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7" name="Google Shape;4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0" name="Shape 50"/>
        <p:cNvGrpSpPr/>
        <p:nvPr/>
      </p:nvGrpSpPr>
      <p:grpSpPr>
        <a:xfrm>
          <a:off x="0" y="0"/>
          <a:ext cx="0" cy="0"/>
          <a:chOff x="0" y="0"/>
          <a:chExt cx="0" cy="0"/>
        </a:xfrm>
      </p:grpSpPr>
      <p:sp>
        <p:nvSpPr>
          <p:cNvPr id="51" name="Google Shape;5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31859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5" name="Shape 55"/>
        <p:cNvGrpSpPr/>
        <p:nvPr/>
      </p:nvGrpSpPr>
      <p:grpSpPr>
        <a:xfrm>
          <a:off x="0" y="0"/>
          <a:ext cx="0" cy="0"/>
          <a:chOff x="0" y="0"/>
          <a:chExt cx="0" cy="0"/>
        </a:xfrm>
      </p:grpSpPr>
      <p:sp>
        <p:nvSpPr>
          <p:cNvPr id="56" name="Google Shape;56;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9" name="Shape 59"/>
        <p:cNvGrpSpPr/>
        <p:nvPr/>
      </p:nvGrpSpPr>
      <p:grpSpPr>
        <a:xfrm>
          <a:off x="0" y="0"/>
          <a:ext cx="0" cy="0"/>
          <a:chOff x="0" y="0"/>
          <a:chExt cx="0" cy="0"/>
        </a:xfrm>
      </p:grpSpPr>
      <p:sp>
        <p:nvSpPr>
          <p:cNvPr id="60" name="Google Shape;60;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lstStyle>
            <a:lvl1pPr lvl="0" algn="l">
              <a:spcBef>
                <a:spcPts val="0"/>
              </a:spcBef>
              <a:spcAft>
                <a:spcPts val="0"/>
              </a:spcAft>
              <a:buClr>
                <a:srgbClr val="31859B"/>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SzPts val="3200"/>
              <a:buChar char="•"/>
              <a:defRPr sz="3200"/>
            </a:lvl1pPr>
            <a:lvl2pPr indent="-406400" lvl="1" marL="914400" algn="l">
              <a:spcBef>
                <a:spcPts val="560"/>
              </a:spcBef>
              <a:spcAft>
                <a:spcPts val="0"/>
              </a:spcAft>
              <a:buSzPts val="2800"/>
              <a:buChar char="–"/>
              <a:defRPr sz="2800"/>
            </a:lvl2pPr>
            <a:lvl3pPr indent="-381000" lvl="2" marL="1371600" algn="l">
              <a:spcBef>
                <a:spcPts val="480"/>
              </a:spcBef>
              <a:spcAft>
                <a:spcPts val="0"/>
              </a:spcAft>
              <a:buSzPts val="2400"/>
              <a:buChar char="•"/>
              <a:defRPr sz="2400"/>
            </a:lvl3pPr>
            <a:lvl4pPr indent="-355600" lvl="3" marL="1828800" algn="l">
              <a:spcBef>
                <a:spcPts val="400"/>
              </a:spcBef>
              <a:spcAft>
                <a:spcPts val="0"/>
              </a:spcAft>
              <a:buSzPts val="2000"/>
              <a:buChar char="–"/>
              <a:defRPr sz="2000"/>
            </a:lvl4pPr>
            <a:lvl5pPr indent="-355600" lvl="4" marL="2286000" algn="l">
              <a:spcBef>
                <a:spcPts val="400"/>
              </a:spcBef>
              <a:spcAft>
                <a:spcPts val="0"/>
              </a:spcAft>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2" name="Google Shape;62;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SzPts val="1400"/>
              <a:buNone/>
              <a:defRPr sz="1400"/>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3" name="Google Shape;63;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5" name="Google Shape;65;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lstStyle>
            <a:lvl1pPr lvl="0" algn="l">
              <a:spcBef>
                <a:spcPts val="0"/>
              </a:spcBef>
              <a:spcAft>
                <a:spcPts val="0"/>
              </a:spcAft>
              <a:buClr>
                <a:srgbClr val="31859B"/>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10"/>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rgbClr val="31859B"/>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rgbClr val="31859B"/>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rgbClr val="31859B"/>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rgbClr val="31859B"/>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rgbClr val="31859B"/>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9" name="Google Shape;69;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SzPts val="1400"/>
              <a:buNone/>
              <a:defRPr sz="1400"/>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0" name="Google Shape;70;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1" type="ftr"/>
          </p:nvPr>
        </p:nvSpPr>
        <p:spPr>
          <a:xfrm>
            <a:off x="2627784" y="6356350"/>
            <a:ext cx="3888432"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rgbClr val="31859B"/>
              </a:buClr>
              <a:buSzPts val="4400"/>
              <a:buFont typeface="Arial"/>
              <a:buNone/>
              <a:defRPr b="0" i="0" sz="4400" u="none" cap="none" strike="noStrike">
                <a:solidFill>
                  <a:srgbClr val="31859B"/>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rgbClr val="31859B"/>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rgbClr val="31859B"/>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rgbClr val="31859B"/>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rgbClr val="31859B"/>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rgbClr val="31859B"/>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descr="http://www.hoasted.nl/~msmnl/resources/uploads/2014/03/ADA-new-final-logo.jpg" id="14" name="Google Shape;14;p1"/>
          <p:cNvPicPr preferRelativeResize="0"/>
          <p:nvPr/>
        </p:nvPicPr>
        <p:blipFill rotWithShape="1">
          <a:blip r:embed="rId1">
            <a:alphaModFix/>
          </a:blip>
          <a:srcRect b="0" l="0" r="0" t="0"/>
          <a:stretch/>
        </p:blipFill>
        <p:spPr>
          <a:xfrm>
            <a:off x="433666" y="6068481"/>
            <a:ext cx="1041990" cy="672887"/>
          </a:xfrm>
          <a:prstGeom prst="rect">
            <a:avLst/>
          </a:prstGeom>
          <a:noFill/>
          <a:ln>
            <a:noFill/>
          </a:ln>
        </p:spPr>
      </p:pic>
      <p:sp>
        <p:nvSpPr>
          <p:cNvPr id="15" name="Google Shape;15;p1"/>
          <p:cNvSpPr txBox="1"/>
          <p:nvPr/>
        </p:nvSpPr>
        <p:spPr>
          <a:xfrm>
            <a:off x="2627784" y="6271220"/>
            <a:ext cx="3888432" cy="46166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200"/>
              <a:buFont typeface="Arial"/>
              <a:buNone/>
            </a:pPr>
            <a:r>
              <a:rPr b="1" i="0" lang="en-US" sz="1200" u="none" cap="none" strike="noStrike">
                <a:solidFill>
                  <a:schemeClr val="dk1"/>
                </a:solidFill>
                <a:latin typeface="Arial"/>
                <a:ea typeface="Arial"/>
                <a:cs typeface="Arial"/>
                <a:sym typeface="Arial"/>
              </a:rPr>
              <a:t>CSCI 4836: Game Development Fundamentals</a:t>
            </a:r>
            <a:endParaRPr/>
          </a:p>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ADA University. School of IT and Engineering</a:t>
            </a:r>
            <a:endParaRPr b="0" i="0" sz="1200" u="none" cap="none" strike="noStrike">
              <a:solidFill>
                <a:schemeClr val="dk1"/>
              </a:solidFill>
              <a:latin typeface="Arial"/>
              <a:ea typeface="Arial"/>
              <a:cs typeface="Arial"/>
              <a:sym typeface="Arial"/>
            </a:endParaRPr>
          </a:p>
        </p:txBody>
      </p:sp>
      <p:sp>
        <p:nvSpPr>
          <p:cNvPr id="16" name="Google Shape;16;p1"/>
          <p:cNvSpPr txBox="1"/>
          <p:nvPr/>
        </p:nvSpPr>
        <p:spPr>
          <a:xfrm rot="-5400000">
            <a:off x="7607413" y="5384260"/>
            <a:ext cx="2520883"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000" u="none" cap="none" strike="noStrike">
                <a:solidFill>
                  <a:schemeClr val="dk1"/>
                </a:solidFill>
                <a:latin typeface="Arial"/>
                <a:ea typeface="Arial"/>
                <a:cs typeface="Arial"/>
                <a:sym typeface="Arial"/>
              </a:rPr>
              <a:t>Revision 0 (posted on 27 September 2018)</a:t>
            </a:r>
            <a:endParaRPr b="0" i="0" sz="10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4"/>
          <p:cNvSpPr txBox="1"/>
          <p:nvPr>
            <p:ph type="ctrTitle"/>
          </p:nvPr>
        </p:nvSpPr>
        <p:spPr>
          <a:xfrm>
            <a:off x="685800" y="2093125"/>
            <a:ext cx="7772400" cy="147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3959"/>
              <a:buFont typeface="Arial"/>
              <a:buNone/>
            </a:pPr>
            <a:r>
              <a:rPr lang="en-US" sz="3959"/>
              <a:t>Malikmamed</a:t>
            </a:r>
            <a:br>
              <a:rPr lang="en-US" sz="3959"/>
            </a:br>
            <a:r>
              <a:rPr b="0" lang="en-US" sz="2520"/>
              <a:t> </a:t>
            </a:r>
            <a:r>
              <a:rPr lang="en-US" sz="2520"/>
              <a:t>Kill the betrayers!</a:t>
            </a:r>
            <a:endParaRPr b="0" sz="3959"/>
          </a:p>
        </p:txBody>
      </p:sp>
      <p:sp>
        <p:nvSpPr>
          <p:cNvPr id="98" name="Google Shape;98;p1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p>
            <a:pPr indent="0" lvl="0" marL="0" rtl="0" algn="ctr">
              <a:lnSpc>
                <a:spcPct val="80000"/>
              </a:lnSpc>
              <a:spcBef>
                <a:spcPts val="0"/>
              </a:spcBef>
              <a:spcAft>
                <a:spcPts val="0"/>
              </a:spcAft>
              <a:buSzPts val="2240"/>
              <a:buNone/>
            </a:pPr>
            <a:r>
              <a:rPr lang="en-US" sz="2240">
                <a:latin typeface="Arial"/>
                <a:ea typeface="Arial"/>
                <a:cs typeface="Arial"/>
                <a:sym typeface="Arial"/>
              </a:rPr>
              <a:t>Game Pitch Presentation</a:t>
            </a:r>
            <a:br>
              <a:rPr lang="en-US" sz="2240">
                <a:latin typeface="Arial"/>
                <a:ea typeface="Arial"/>
                <a:cs typeface="Arial"/>
                <a:sym typeface="Arial"/>
              </a:rPr>
            </a:br>
            <a:r>
              <a:rPr lang="en-US" sz="2240">
                <a:latin typeface="Arial"/>
                <a:ea typeface="Arial"/>
                <a:cs typeface="Arial"/>
                <a:sym typeface="Arial"/>
              </a:rPr>
              <a:t>(Homework No.4)</a:t>
            </a:r>
            <a:endParaRPr/>
          </a:p>
          <a:p>
            <a:pPr indent="0" lvl="0" marL="0" rtl="0" algn="ctr">
              <a:lnSpc>
                <a:spcPct val="80000"/>
              </a:lnSpc>
              <a:spcBef>
                <a:spcPts val="448"/>
              </a:spcBef>
              <a:spcAft>
                <a:spcPts val="0"/>
              </a:spcAft>
              <a:buSzPts val="2240"/>
              <a:buNone/>
            </a:pPr>
            <a:r>
              <a:rPr lang="en-US" sz="2240"/>
              <a:t>https://youtu.be/LYmd0rEoyDE</a:t>
            </a:r>
            <a:r>
              <a:rPr lang="en-US" sz="2240">
                <a:latin typeface="Arial"/>
                <a:ea typeface="Arial"/>
                <a:cs typeface="Arial"/>
                <a:sym typeface="Arial"/>
              </a:rPr>
              <a:t> </a:t>
            </a:r>
            <a:endParaRPr/>
          </a:p>
          <a:p>
            <a:pPr indent="0" lvl="0" marL="0" rtl="0" algn="ctr">
              <a:lnSpc>
                <a:spcPct val="80000"/>
              </a:lnSpc>
              <a:spcBef>
                <a:spcPts val="448"/>
              </a:spcBef>
              <a:spcAft>
                <a:spcPts val="0"/>
              </a:spcAft>
              <a:buSzPts val="2240"/>
              <a:buNone/>
            </a:pPr>
            <a:r>
              <a:rPr lang="en-US" sz="2240">
                <a:latin typeface="Arial"/>
                <a:ea typeface="Arial"/>
                <a:cs typeface="Arial"/>
                <a:sym typeface="Arial"/>
              </a:rPr>
              <a:t>Project team: HahaSoEasy</a:t>
            </a:r>
            <a:endParaRPr sz="2240">
              <a:latin typeface="Arial"/>
              <a:ea typeface="Arial"/>
              <a:cs typeface="Arial"/>
              <a:sym typeface="Arial"/>
            </a:endParaRPr>
          </a:p>
          <a:p>
            <a:pPr indent="0" lvl="0" marL="0" rtl="0" algn="ctr">
              <a:lnSpc>
                <a:spcPct val="80000"/>
              </a:lnSpc>
              <a:spcBef>
                <a:spcPts val="448"/>
              </a:spcBef>
              <a:spcAft>
                <a:spcPts val="0"/>
              </a:spcAft>
              <a:buSzPts val="2240"/>
              <a:buNone/>
            </a:pPr>
            <a:r>
              <a:rPr lang="en-US" sz="2240">
                <a:latin typeface="Arial"/>
                <a:ea typeface="Arial"/>
                <a:cs typeface="Arial"/>
                <a:sym typeface="Arial"/>
              </a:rPr>
              <a:t>Instructor: Dr. Araz Yusubov</a:t>
            </a:r>
            <a:endParaRPr sz="224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Apple Tree Yard</a:t>
            </a:r>
            <a:endParaRPr/>
          </a:p>
        </p:txBody>
      </p:sp>
      <p:pic>
        <p:nvPicPr>
          <p:cNvPr id="160" name="Google Shape;160;p23"/>
          <p:cNvPicPr preferRelativeResize="0"/>
          <p:nvPr/>
        </p:nvPicPr>
        <p:blipFill>
          <a:blip r:embed="rId3">
            <a:alphaModFix/>
          </a:blip>
          <a:stretch>
            <a:fillRect/>
          </a:stretch>
        </p:blipFill>
        <p:spPr>
          <a:xfrm>
            <a:off x="8975" y="1154200"/>
            <a:ext cx="9143999" cy="57037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Apple Tree Yard</a:t>
            </a:r>
            <a:endParaRPr/>
          </a:p>
        </p:txBody>
      </p:sp>
      <p:pic>
        <p:nvPicPr>
          <p:cNvPr id="167" name="Google Shape;167;p24"/>
          <p:cNvPicPr preferRelativeResize="0"/>
          <p:nvPr/>
        </p:nvPicPr>
        <p:blipFill rotWithShape="1">
          <a:blip r:embed="rId3">
            <a:alphaModFix/>
          </a:blip>
          <a:srcRect b="0" l="0" r="0" t="2893"/>
          <a:stretch/>
        </p:blipFill>
        <p:spPr>
          <a:xfrm>
            <a:off x="0" y="1210225"/>
            <a:ext cx="9143998" cy="5647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5"/>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Underworld</a:t>
            </a:r>
            <a:endParaRPr/>
          </a:p>
        </p:txBody>
      </p:sp>
      <p:pic>
        <p:nvPicPr>
          <p:cNvPr id="174" name="Google Shape;174;p25"/>
          <p:cNvPicPr preferRelativeResize="0"/>
          <p:nvPr/>
        </p:nvPicPr>
        <p:blipFill>
          <a:blip r:embed="rId3">
            <a:alphaModFix/>
          </a:blip>
          <a:stretch>
            <a:fillRect/>
          </a:stretch>
        </p:blipFill>
        <p:spPr>
          <a:xfrm>
            <a:off x="0" y="1133025"/>
            <a:ext cx="9143999" cy="57249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6"/>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Underworld</a:t>
            </a:r>
            <a:endParaRPr/>
          </a:p>
        </p:txBody>
      </p:sp>
      <p:pic>
        <p:nvPicPr>
          <p:cNvPr id="181" name="Google Shape;181;p26"/>
          <p:cNvPicPr preferRelativeResize="0"/>
          <p:nvPr/>
        </p:nvPicPr>
        <p:blipFill>
          <a:blip r:embed="rId3">
            <a:alphaModFix/>
          </a:blip>
          <a:stretch>
            <a:fillRect/>
          </a:stretch>
        </p:blipFill>
        <p:spPr>
          <a:xfrm>
            <a:off x="0" y="1154200"/>
            <a:ext cx="9143999" cy="5703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0" lvl="0" marL="342900" rtl="0" algn="l">
              <a:spcBef>
                <a:spcPts val="0"/>
              </a:spcBef>
              <a:spcAft>
                <a:spcPts val="0"/>
              </a:spcAft>
              <a:buNone/>
            </a:pPr>
            <a:r>
              <a:t/>
            </a:r>
            <a:endParaRPr/>
          </a:p>
          <a:p>
            <a:pPr indent="-342900" lvl="0" marL="342900" rtl="0" algn="l">
              <a:spcBef>
                <a:spcPts val="0"/>
              </a:spcBef>
              <a:spcAft>
                <a:spcPts val="0"/>
              </a:spcAft>
              <a:buSzPts val="3200"/>
              <a:buChar char="•"/>
            </a:pPr>
            <a:r>
              <a:rPr lang="en-US"/>
              <a:t>Start</a:t>
            </a:r>
            <a:endParaRPr/>
          </a:p>
          <a:p>
            <a:pPr indent="-254000" lvl="0" marL="342900" rtl="0" algn="l">
              <a:spcBef>
                <a:spcPts val="0"/>
              </a:spcBef>
              <a:spcAft>
                <a:spcPts val="0"/>
              </a:spcAft>
              <a:buSzPts val="1800"/>
              <a:buChar char="•"/>
            </a:pPr>
            <a:r>
              <a:rPr lang="en-US"/>
              <a:t>Exit</a:t>
            </a:r>
            <a:endParaRPr/>
          </a:p>
          <a:p>
            <a:pPr indent="0" lvl="0" marL="342900" rtl="0" algn="l">
              <a:spcBef>
                <a:spcPts val="0"/>
              </a:spcBef>
              <a:spcAft>
                <a:spcPts val="0"/>
              </a:spcAft>
              <a:buNone/>
            </a:pPr>
            <a:r>
              <a:t/>
            </a:r>
            <a:endParaRPr/>
          </a:p>
        </p:txBody>
      </p:sp>
      <p:sp>
        <p:nvSpPr>
          <p:cNvPr id="187" name="Google Shape;187;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Menus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3200"/>
              <a:buChar char="•"/>
            </a:pPr>
            <a:r>
              <a:rPr lang="en-US"/>
              <a:t>Left</a:t>
            </a:r>
            <a:endParaRPr/>
          </a:p>
          <a:p>
            <a:pPr indent="-254000" lvl="0" marL="342900" rtl="0" algn="l">
              <a:spcBef>
                <a:spcPts val="0"/>
              </a:spcBef>
              <a:spcAft>
                <a:spcPts val="0"/>
              </a:spcAft>
              <a:buSzPts val="1800"/>
              <a:buChar char="•"/>
            </a:pPr>
            <a:r>
              <a:rPr lang="en-US"/>
              <a:t>Right</a:t>
            </a:r>
            <a:endParaRPr/>
          </a:p>
          <a:p>
            <a:pPr indent="-254000" lvl="0" marL="342900" rtl="0" algn="l">
              <a:spcBef>
                <a:spcPts val="0"/>
              </a:spcBef>
              <a:spcAft>
                <a:spcPts val="0"/>
              </a:spcAft>
              <a:buSzPts val="1800"/>
              <a:buChar char="•"/>
            </a:pPr>
            <a:r>
              <a:rPr lang="en-US"/>
              <a:t>Jump</a:t>
            </a:r>
            <a:endParaRPr/>
          </a:p>
          <a:p>
            <a:pPr indent="-254000" lvl="0" marL="342900" rtl="0" algn="l">
              <a:spcBef>
                <a:spcPts val="0"/>
              </a:spcBef>
              <a:spcAft>
                <a:spcPts val="0"/>
              </a:spcAft>
              <a:buSzPts val="1800"/>
              <a:buChar char="•"/>
            </a:pPr>
            <a:r>
              <a:rPr lang="en-US"/>
              <a:t>Attack</a:t>
            </a:r>
            <a:endParaRPr/>
          </a:p>
        </p:txBody>
      </p:sp>
      <p:sp>
        <p:nvSpPr>
          <p:cNvPr id="193" name="Google Shape;193;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Controls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3200"/>
              <a:buChar char="•"/>
            </a:pPr>
            <a:r>
              <a:rPr lang="en-US"/>
              <a:t>Audio source</a:t>
            </a:r>
            <a:endParaRPr/>
          </a:p>
          <a:p>
            <a:pPr indent="-254000" lvl="0" marL="342900" rtl="0" algn="l">
              <a:spcBef>
                <a:spcPts val="0"/>
              </a:spcBef>
              <a:spcAft>
                <a:spcPts val="0"/>
              </a:spcAft>
              <a:buSzPts val="1800"/>
              <a:buChar char="•"/>
            </a:pPr>
            <a:r>
              <a:rPr lang="en-US"/>
              <a:t>Audio Listener</a:t>
            </a:r>
            <a:endParaRPr/>
          </a:p>
        </p:txBody>
      </p:sp>
      <p:sp>
        <p:nvSpPr>
          <p:cNvPr id="199" name="Google Shape;199;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Sounds: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5"/>
          <p:cNvSpPr txBox="1"/>
          <p:nvPr>
            <p:ph idx="1" type="body"/>
          </p:nvPr>
        </p:nvSpPr>
        <p:spPr>
          <a:xfrm>
            <a:off x="457200" y="1059025"/>
            <a:ext cx="8229600" cy="2836800"/>
          </a:xfrm>
          <a:prstGeom prst="rect">
            <a:avLst/>
          </a:prstGeom>
          <a:noFill/>
          <a:ln>
            <a:noFill/>
          </a:ln>
        </p:spPr>
        <p:txBody>
          <a:bodyPr anchorCtr="0" anchor="t" bIns="45700" lIns="91425" spcFirstLastPara="1" rIns="91425" wrap="square" tIns="45700">
            <a:noAutofit/>
          </a:bodyPr>
          <a:lstStyle/>
          <a:p>
            <a:pPr indent="0" lvl="0" marL="342900" rtl="0" algn="l">
              <a:lnSpc>
                <a:spcPct val="80000"/>
              </a:lnSpc>
              <a:spcBef>
                <a:spcPts val="0"/>
              </a:spcBef>
              <a:spcAft>
                <a:spcPts val="0"/>
              </a:spcAft>
              <a:buNone/>
            </a:pPr>
            <a:r>
              <a:t/>
            </a:r>
            <a:endParaRPr sz="2720"/>
          </a:p>
          <a:p>
            <a:pPr indent="-342900" lvl="0" marL="342900" rtl="0" algn="l">
              <a:lnSpc>
                <a:spcPct val="80000"/>
              </a:lnSpc>
              <a:spcBef>
                <a:spcPts val="544"/>
              </a:spcBef>
              <a:spcAft>
                <a:spcPts val="0"/>
              </a:spcAft>
              <a:buSzPts val="2720"/>
              <a:buChar char="•"/>
            </a:pPr>
            <a:r>
              <a:rPr lang="en-US" sz="2720"/>
              <a:t>Presented in partial fulfillment of the requirements of the Game Development Fundamentals course project</a:t>
            </a:r>
            <a:endParaRPr/>
          </a:p>
        </p:txBody>
      </p:sp>
      <p:sp>
        <p:nvSpPr>
          <p:cNvPr id="104" name="Google Shape;104;p15"/>
          <p:cNvSpPr txBox="1"/>
          <p:nvPr>
            <p:ph type="title"/>
          </p:nvPr>
        </p:nvSpPr>
        <p:spPr>
          <a:xfrm>
            <a:off x="457200" y="-12"/>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latin typeface="Arial"/>
                <a:ea typeface="Arial"/>
                <a:cs typeface="Arial"/>
                <a:sym typeface="Arial"/>
              </a:rPr>
              <a:t>Team contribution</a:t>
            </a:r>
            <a:endParaRPr>
              <a:latin typeface="Arial"/>
              <a:ea typeface="Arial"/>
              <a:cs typeface="Arial"/>
              <a:sym typeface="Arial"/>
            </a:endParaRPr>
          </a:p>
        </p:txBody>
      </p:sp>
      <p:graphicFrame>
        <p:nvGraphicFramePr>
          <p:cNvPr id="105" name="Google Shape;105;p15"/>
          <p:cNvGraphicFramePr/>
          <p:nvPr/>
        </p:nvGraphicFramePr>
        <p:xfrm>
          <a:off x="827584" y="4581128"/>
          <a:ext cx="3000000" cy="3000000"/>
        </p:xfrm>
        <a:graphic>
          <a:graphicData uri="http://schemas.openxmlformats.org/drawingml/2006/table">
            <a:tbl>
              <a:tblPr>
                <a:noFill/>
                <a:tableStyleId>{6144816F-6D0A-498C-9B7B-1837AEF9BB66}</a:tableStyleId>
              </a:tblPr>
              <a:tblGrid>
                <a:gridCol w="1872200"/>
                <a:gridCol w="4680525"/>
                <a:gridCol w="1296150"/>
              </a:tblGrid>
              <a:tr h="288025">
                <a:tc>
                  <a:txBody>
                    <a:bodyPr>
                      <a:noAutofit/>
                    </a:bodyPr>
                    <a:lstStyle/>
                    <a:p>
                      <a:pPr indent="0" lvl="0" marL="0" marR="0" rtl="0" algn="l">
                        <a:spcBef>
                          <a:spcPts val="0"/>
                        </a:spcBef>
                        <a:spcAft>
                          <a:spcPts val="0"/>
                        </a:spcAft>
                        <a:buNone/>
                      </a:pPr>
                      <a:r>
                        <a:rPr lang="en-US" sz="1500" u="none" cap="none" strike="noStrike">
                          <a:latin typeface="Arial"/>
                          <a:ea typeface="Arial"/>
                          <a:cs typeface="Arial"/>
                          <a:sym typeface="Arial"/>
                        </a:rPr>
                        <a:t>Team member</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u="none" cap="none" strike="noStrike">
                          <a:latin typeface="Arial"/>
                          <a:ea typeface="Arial"/>
                          <a:cs typeface="Arial"/>
                          <a:sym typeface="Arial"/>
                        </a:rPr>
                        <a:t>Contribution to this homework (NOT the project)</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u="none" cap="none" strike="noStrike">
                          <a:latin typeface="Arial"/>
                          <a:ea typeface="Arial"/>
                          <a:cs typeface="Arial"/>
                          <a:sym typeface="Arial"/>
                        </a:rPr>
                        <a:t>Estimated %</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r>
              <a:tr h="226300">
                <a:tc>
                  <a:txBody>
                    <a:bodyPr>
                      <a:noAutofit/>
                    </a:bodyPr>
                    <a:lstStyle/>
                    <a:p>
                      <a:pPr indent="0" lvl="0" marL="0" marR="0" rtl="0" algn="l">
                        <a:spcBef>
                          <a:spcPts val="0"/>
                        </a:spcBef>
                        <a:spcAft>
                          <a:spcPts val="0"/>
                        </a:spcAft>
                        <a:buNone/>
                      </a:pPr>
                      <a:r>
                        <a:rPr lang="en-US" sz="1500"/>
                        <a:t>Fidan Sadirli</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Introduction, Main Character, Opponents</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25%</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26300">
                <a:tc>
                  <a:txBody>
                    <a:bodyPr>
                      <a:noAutofit/>
                    </a:bodyPr>
                    <a:lstStyle/>
                    <a:p>
                      <a:pPr indent="0" lvl="0" marL="0" marR="0" rtl="0" algn="l">
                        <a:spcBef>
                          <a:spcPts val="0"/>
                        </a:spcBef>
                        <a:spcAft>
                          <a:spcPts val="0"/>
                        </a:spcAft>
                        <a:buNone/>
                      </a:pPr>
                      <a:r>
                        <a:rPr lang="en-US"/>
                        <a:t>Selin Hebipoghlu</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quest, main charcater</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25%</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26300">
                <a:tc>
                  <a:txBody>
                    <a:bodyPr>
                      <a:noAutofit/>
                    </a:bodyPr>
                    <a:lstStyle/>
                    <a:p>
                      <a:pPr indent="0" lvl="0" marL="0" marR="0" rtl="0" algn="l">
                        <a:spcBef>
                          <a:spcPts val="0"/>
                        </a:spcBef>
                        <a:spcAft>
                          <a:spcPts val="0"/>
                        </a:spcAft>
                        <a:buNone/>
                      </a:pPr>
                      <a:r>
                        <a:rPr lang="en-US" sz="1500"/>
                        <a:t>Chingiz Huseynzade</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Menu,control, sound</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25%</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26300">
                <a:tc>
                  <a:txBody>
                    <a:bodyPr>
                      <a:noAutofit/>
                    </a:bodyPr>
                    <a:lstStyle/>
                    <a:p>
                      <a:pPr indent="0" lvl="0" marL="0" marR="0" rtl="0" algn="l">
                        <a:spcBef>
                          <a:spcPts val="0"/>
                        </a:spcBef>
                        <a:spcAft>
                          <a:spcPts val="0"/>
                        </a:spcAft>
                        <a:buNone/>
                      </a:pPr>
                      <a:r>
                        <a:rPr lang="en-US" sz="1500"/>
                        <a:t>Narmin Salahli</a:t>
                      </a:r>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Environment</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500"/>
                        <a:t>25%</a:t>
                      </a:r>
                      <a:endParaRPr sz="1500" u="none" cap="none" strike="noStrike">
                        <a:latin typeface="Arial"/>
                        <a:ea typeface="Arial"/>
                        <a:cs typeface="Arial"/>
                        <a:sym typeface="Arial"/>
                      </a:endParaRPr>
                    </a:p>
                  </a:txBody>
                  <a:tcPr marT="0" marB="0" marR="84875" marL="848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0" lvl="0" marL="342900" rtl="0" algn="just">
              <a:lnSpc>
                <a:spcPct val="100000"/>
              </a:lnSpc>
              <a:spcBef>
                <a:spcPts val="0"/>
              </a:spcBef>
              <a:spcAft>
                <a:spcPts val="0"/>
              </a:spcAft>
              <a:buNone/>
            </a:pPr>
            <a:r>
              <a:rPr lang="en-US" sz="2400">
                <a:latin typeface="Times New Roman"/>
                <a:ea typeface="Times New Roman"/>
                <a:cs typeface="Times New Roman"/>
                <a:sym typeface="Times New Roman"/>
              </a:rPr>
              <a:t>Malikmamed is a 2D side-scroller adventure game that is inspired by Azerbaijani fairytale Malikmamed and carries the main storyline and motives of it. The objective of the game is to navigate the player’s character through different environments - apple tree yard, underworld, dark world and to kill antagonists of the game - Giants and betraying brothers of the main character. </a:t>
            </a:r>
            <a:endParaRPr sz="2400">
              <a:latin typeface="Times New Roman"/>
              <a:ea typeface="Times New Roman"/>
              <a:cs typeface="Times New Roman"/>
              <a:sym typeface="Times New Roman"/>
            </a:endParaRPr>
          </a:p>
        </p:txBody>
      </p:sp>
      <p:sp>
        <p:nvSpPr>
          <p:cNvPr id="111" name="Google Shape;111;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3200"/>
              <a:buChar char="•"/>
            </a:pPr>
            <a:r>
              <a:t/>
            </a:r>
            <a:endParaRPr/>
          </a:p>
        </p:txBody>
      </p:sp>
      <p:sp>
        <p:nvSpPr>
          <p:cNvPr id="117" name="Google Shape;117;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The Quest</a:t>
            </a:r>
            <a:endParaRPr/>
          </a:p>
        </p:txBody>
      </p:sp>
      <p:pic>
        <p:nvPicPr>
          <p:cNvPr id="118" name="Google Shape;118;p17"/>
          <p:cNvPicPr preferRelativeResize="0"/>
          <p:nvPr/>
        </p:nvPicPr>
        <p:blipFill>
          <a:blip r:embed="rId3">
            <a:alphaModFix/>
          </a:blip>
          <a:stretch>
            <a:fillRect/>
          </a:stretch>
        </p:blipFill>
        <p:spPr>
          <a:xfrm>
            <a:off x="899825" y="2318163"/>
            <a:ext cx="2194925" cy="3090050"/>
          </a:xfrm>
          <a:prstGeom prst="rect">
            <a:avLst/>
          </a:prstGeom>
          <a:noFill/>
          <a:ln>
            <a:noFill/>
          </a:ln>
        </p:spPr>
      </p:pic>
      <p:pic>
        <p:nvPicPr>
          <p:cNvPr id="119" name="Google Shape;119;p17"/>
          <p:cNvPicPr preferRelativeResize="0"/>
          <p:nvPr/>
        </p:nvPicPr>
        <p:blipFill>
          <a:blip r:embed="rId4">
            <a:alphaModFix/>
          </a:blip>
          <a:stretch>
            <a:fillRect/>
          </a:stretch>
        </p:blipFill>
        <p:spPr>
          <a:xfrm>
            <a:off x="4092925" y="2047770"/>
            <a:ext cx="2819400" cy="1271800"/>
          </a:xfrm>
          <a:prstGeom prst="rect">
            <a:avLst/>
          </a:prstGeom>
          <a:noFill/>
          <a:ln>
            <a:noFill/>
          </a:ln>
        </p:spPr>
      </p:pic>
      <p:pic>
        <p:nvPicPr>
          <p:cNvPr id="120" name="Google Shape;120;p17"/>
          <p:cNvPicPr preferRelativeResize="0"/>
          <p:nvPr/>
        </p:nvPicPr>
        <p:blipFill>
          <a:blip r:embed="rId5">
            <a:alphaModFix/>
          </a:blip>
          <a:stretch>
            <a:fillRect/>
          </a:stretch>
        </p:blipFill>
        <p:spPr>
          <a:xfrm>
            <a:off x="4092925" y="3949700"/>
            <a:ext cx="1598575" cy="1379700"/>
          </a:xfrm>
          <a:prstGeom prst="rect">
            <a:avLst/>
          </a:prstGeom>
          <a:noFill/>
          <a:ln>
            <a:noFill/>
          </a:ln>
        </p:spPr>
      </p:pic>
      <p:pic>
        <p:nvPicPr>
          <p:cNvPr id="121" name="Google Shape;121;p17"/>
          <p:cNvPicPr preferRelativeResize="0"/>
          <p:nvPr/>
        </p:nvPicPr>
        <p:blipFill>
          <a:blip r:embed="rId6">
            <a:alphaModFix/>
          </a:blip>
          <a:stretch>
            <a:fillRect/>
          </a:stretch>
        </p:blipFill>
        <p:spPr>
          <a:xfrm>
            <a:off x="6553825" y="3586313"/>
            <a:ext cx="1352550" cy="1743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81000" lvl="0" marL="342900" rtl="0" algn="just">
              <a:lnSpc>
                <a:spcPct val="100000"/>
              </a:lnSpc>
              <a:spcBef>
                <a:spcPts val="0"/>
              </a:spcBef>
              <a:spcAft>
                <a:spcPts val="0"/>
              </a:spcAft>
              <a:buSzPts val="2400"/>
              <a:buFont typeface="Times New Roman"/>
              <a:buChar char="•"/>
            </a:pPr>
            <a:r>
              <a:rPr lang="en-US" sz="2400">
                <a:latin typeface="Times New Roman"/>
                <a:ea typeface="Times New Roman"/>
                <a:cs typeface="Times New Roman"/>
                <a:sym typeface="Times New Roman"/>
              </a:rPr>
              <a:t>The  sole player of the game is Malikmamed which in the boss fight stage of the game is accompanied by Phoenix. Malikmamed could jump, slide down, move to right and left and attack with  his sword. Malikmamed has quiver on his back to collect apples. He collects the apples which are on his way or may jump to get apples which are on platforms above the floor. He collects meat and water for Phoenix, attacks the Giant, and breaks the life capsule of the Giant. </a:t>
            </a:r>
            <a:endParaRPr sz="2400">
              <a:latin typeface="Times New Roman"/>
              <a:ea typeface="Times New Roman"/>
              <a:cs typeface="Times New Roman"/>
              <a:sym typeface="Times New Roman"/>
            </a:endParaRPr>
          </a:p>
          <a:p>
            <a:pPr indent="0" lvl="0" marL="342900" rtl="0" algn="l">
              <a:spcBef>
                <a:spcPts val="640"/>
              </a:spcBef>
              <a:spcAft>
                <a:spcPts val="0"/>
              </a:spcAft>
              <a:buNone/>
            </a:pPr>
            <a:r>
              <a:t/>
            </a:r>
            <a:endParaRPr/>
          </a:p>
        </p:txBody>
      </p:sp>
      <p:sp>
        <p:nvSpPr>
          <p:cNvPr id="127" name="Google Shape;127;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3959"/>
              <a:buFont typeface="Arial"/>
              <a:buNone/>
            </a:pPr>
            <a:r>
              <a:rPr lang="en-US" sz="3959"/>
              <a:t>Game Description: Main Character</a:t>
            </a:r>
            <a:endParaRPr sz="3959"/>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pic>
        <p:nvPicPr>
          <p:cNvPr id="133" name="Google Shape;133;p19"/>
          <p:cNvPicPr preferRelativeResize="0"/>
          <p:nvPr/>
        </p:nvPicPr>
        <p:blipFill>
          <a:blip r:embed="rId3">
            <a:alphaModFix/>
          </a:blip>
          <a:stretch>
            <a:fillRect/>
          </a:stretch>
        </p:blipFill>
        <p:spPr>
          <a:xfrm>
            <a:off x="-991355" y="620125"/>
            <a:ext cx="7405910" cy="6858001"/>
          </a:xfrm>
          <a:prstGeom prst="rect">
            <a:avLst/>
          </a:prstGeom>
          <a:noFill/>
          <a:ln>
            <a:noFill/>
          </a:ln>
        </p:spPr>
      </p:pic>
      <p:pic>
        <p:nvPicPr>
          <p:cNvPr id="134" name="Google Shape;134;p19"/>
          <p:cNvPicPr preferRelativeResize="0"/>
          <p:nvPr/>
        </p:nvPicPr>
        <p:blipFill>
          <a:blip r:embed="rId4">
            <a:alphaModFix/>
          </a:blip>
          <a:stretch>
            <a:fillRect/>
          </a:stretch>
        </p:blipFill>
        <p:spPr>
          <a:xfrm>
            <a:off x="5049375" y="1464575"/>
            <a:ext cx="3236150" cy="47973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292100" lvl="0" marL="342900" rtl="0" algn="just">
              <a:lnSpc>
                <a:spcPct val="100000"/>
              </a:lnSpc>
              <a:spcBef>
                <a:spcPts val="640"/>
              </a:spcBef>
              <a:spcAft>
                <a:spcPts val="0"/>
              </a:spcAft>
              <a:buSzPts val="2400"/>
              <a:buChar char="•"/>
            </a:pPr>
            <a:r>
              <a:rPr lang="en-US" sz="2400">
                <a:latin typeface="Times New Roman"/>
                <a:ea typeface="Times New Roman"/>
                <a:cs typeface="Times New Roman"/>
                <a:sym typeface="Times New Roman"/>
              </a:rPr>
              <a:t>There are several types of opponents of Malikmamed: Giant, black sheep, brothers, dragon. </a:t>
            </a:r>
            <a:r>
              <a:rPr lang="en-US" sz="2400">
                <a:latin typeface="Times New Roman"/>
                <a:ea typeface="Times New Roman"/>
                <a:cs typeface="Times New Roman"/>
                <a:sym typeface="Times New Roman"/>
              </a:rPr>
              <a:t>All characters except black sheep will revenge Malikmamed by specific power. Dragon have the ability to breath fire, the Giant has the ability to  punch and brothers are fighting with sword just as Malikmamed does. While touching white sheep result with gaining 3 points, black sheep will result with losing 3 points. To sum up, all antagonists are barriers to continue the game and are conducive for losing.</a:t>
            </a:r>
            <a:endParaRPr sz="2400">
              <a:latin typeface="Times New Roman"/>
              <a:ea typeface="Times New Roman"/>
              <a:cs typeface="Times New Roman"/>
              <a:sym typeface="Times New Roman"/>
            </a:endParaRPr>
          </a:p>
          <a:p>
            <a:pPr indent="0" lvl="0" marL="0" rtl="0" algn="l">
              <a:spcBef>
                <a:spcPts val="640"/>
              </a:spcBef>
              <a:spcAft>
                <a:spcPts val="0"/>
              </a:spcAft>
              <a:buNone/>
            </a:pPr>
            <a:r>
              <a:t/>
            </a:r>
            <a:endParaRPr/>
          </a:p>
        </p:txBody>
      </p:sp>
      <p:sp>
        <p:nvSpPr>
          <p:cNvPr id="140" name="Google Shape;140;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Opponents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Google Shape;146;p21"/>
          <p:cNvPicPr preferRelativeResize="0"/>
          <p:nvPr/>
        </p:nvPicPr>
        <p:blipFill>
          <a:blip r:embed="rId3">
            <a:alphaModFix/>
          </a:blip>
          <a:stretch>
            <a:fillRect/>
          </a:stretch>
        </p:blipFill>
        <p:spPr>
          <a:xfrm>
            <a:off x="457200" y="554325"/>
            <a:ext cx="4232050" cy="5440351"/>
          </a:xfrm>
          <a:prstGeom prst="rect">
            <a:avLst/>
          </a:prstGeom>
          <a:noFill/>
          <a:ln>
            <a:noFill/>
          </a:ln>
        </p:spPr>
      </p:pic>
      <p:pic>
        <p:nvPicPr>
          <p:cNvPr id="147" name="Google Shape;147;p21"/>
          <p:cNvPicPr preferRelativeResize="0"/>
          <p:nvPr/>
        </p:nvPicPr>
        <p:blipFill>
          <a:blip r:embed="rId4">
            <a:alphaModFix/>
          </a:blip>
          <a:stretch>
            <a:fillRect/>
          </a:stretch>
        </p:blipFill>
        <p:spPr>
          <a:xfrm>
            <a:off x="4926750" y="3429000"/>
            <a:ext cx="3284475" cy="2510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2"/>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3200"/>
              <a:buChar char="•"/>
            </a:pPr>
            <a:r>
              <a:rPr lang="en-US"/>
              <a:t>Game will be played in different </a:t>
            </a:r>
            <a:r>
              <a:rPr lang="en-US"/>
              <a:t>environments</a:t>
            </a:r>
            <a:r>
              <a:rPr lang="en-US"/>
              <a:t> such as apple tree yard, underworld, dark world and to kill antagonists of the game.</a:t>
            </a:r>
            <a:endParaRPr/>
          </a:p>
          <a:p>
            <a:pPr indent="0" lvl="0" marL="342900" rtl="0" algn="l">
              <a:spcBef>
                <a:spcPts val="0"/>
              </a:spcBef>
              <a:spcAft>
                <a:spcPts val="0"/>
              </a:spcAft>
              <a:buNone/>
            </a:pPr>
            <a:r>
              <a:t/>
            </a:r>
            <a:endParaRPr/>
          </a:p>
          <a:p>
            <a:pPr indent="0" lvl="0" marL="0" rtl="0" algn="l">
              <a:spcBef>
                <a:spcPts val="640"/>
              </a:spcBef>
              <a:spcAft>
                <a:spcPts val="0"/>
              </a:spcAft>
              <a:buNone/>
            </a:pPr>
            <a:r>
              <a:t/>
            </a:r>
            <a:endParaRPr/>
          </a:p>
        </p:txBody>
      </p:sp>
      <p:sp>
        <p:nvSpPr>
          <p:cNvPr id="153" name="Google Shape;153;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31859B"/>
              </a:buClr>
              <a:buSzPts val="4400"/>
              <a:buFont typeface="Arial"/>
              <a:buNone/>
            </a:pPr>
            <a:r>
              <a:rPr lang="en-US"/>
              <a:t>Game Description: Environment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